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0" r:id="rId3"/>
    <p:sldId id="274" r:id="rId4"/>
    <p:sldId id="259" r:id="rId5"/>
    <p:sldId id="257" r:id="rId6"/>
    <p:sldId id="277" r:id="rId7"/>
    <p:sldId id="278" r:id="rId8"/>
    <p:sldId id="275" r:id="rId9"/>
    <p:sldId id="276" r:id="rId10"/>
    <p:sldId id="282" r:id="rId11"/>
    <p:sldId id="279" r:id="rId12"/>
    <p:sldId id="262" r:id="rId13"/>
    <p:sldId id="280" r:id="rId14"/>
    <p:sldId id="283" r:id="rId15"/>
    <p:sldId id="281" r:id="rId16"/>
    <p:sldId id="285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5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7" d="100"/>
        <a:sy n="97" d="100"/>
      </p:scale>
      <p:origin x="0" y="-2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870CC-CD5A-4183-96F0-27C6FE67D15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7735CA5-87AA-40CE-BA1A-D7FAF273A38F}">
      <dgm:prSet phldrT="[Text]"/>
      <dgm:spPr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en-US" dirty="0"/>
            <a:t>Create</a:t>
          </a:r>
        </a:p>
      </dgm:t>
    </dgm:pt>
    <dgm:pt modelId="{A66C125E-A892-4126-8A55-23573BBBD1CA}" type="parTrans" cxnId="{A4ED6EBC-119F-4F5D-A590-3F2200E2AB13}">
      <dgm:prSet/>
      <dgm:spPr/>
      <dgm:t>
        <a:bodyPr/>
        <a:lstStyle/>
        <a:p>
          <a:endParaRPr lang="en-US"/>
        </a:p>
      </dgm:t>
    </dgm:pt>
    <dgm:pt modelId="{9B1D4B1F-2A08-4511-869A-299F85F47B8B}" type="sibTrans" cxnId="{A4ED6EBC-119F-4F5D-A590-3F2200E2AB13}">
      <dgm:prSet/>
      <dgm:spPr/>
      <dgm:t>
        <a:bodyPr/>
        <a:lstStyle/>
        <a:p>
          <a:endParaRPr lang="en-US"/>
        </a:p>
      </dgm:t>
    </dgm:pt>
    <dgm:pt modelId="{EC606922-C87D-4B37-91AE-F4B7DB3749A1}">
      <dgm:prSet phldrT="[Text]" custT="1"/>
      <dgm:spPr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</dgm:spPr>
      <dgm:t>
        <a:bodyPr/>
        <a:lstStyle/>
        <a:p>
          <a:r>
            <a:rPr lang="en-US" sz="4000" b="1" u="sng" dirty="0">
              <a:solidFill>
                <a:schemeClr val="tx1"/>
              </a:solidFill>
            </a:rPr>
            <a:t>Retain</a:t>
          </a:r>
        </a:p>
      </dgm:t>
    </dgm:pt>
    <dgm:pt modelId="{52C485A1-33DB-4CA4-9C0B-71F8C2CC0EB0}" type="parTrans" cxnId="{0CD56208-7043-4769-898B-2F1A1022F859}">
      <dgm:prSet/>
      <dgm:spPr/>
      <dgm:t>
        <a:bodyPr/>
        <a:lstStyle/>
        <a:p>
          <a:endParaRPr lang="en-US"/>
        </a:p>
      </dgm:t>
    </dgm:pt>
    <dgm:pt modelId="{033DD1CD-4EEC-494F-A3FA-8E436D46192A}" type="sibTrans" cxnId="{0CD56208-7043-4769-898B-2F1A1022F859}">
      <dgm:prSet/>
      <dgm:spPr/>
      <dgm:t>
        <a:bodyPr/>
        <a:lstStyle/>
        <a:p>
          <a:endParaRPr lang="en-US"/>
        </a:p>
      </dgm:t>
    </dgm:pt>
    <dgm:pt modelId="{86129D4D-16AF-45E9-89B6-9CB4CA2A3092}">
      <dgm:prSet phldrT="[Text]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en-US" dirty="0"/>
            <a:t>Recruit</a:t>
          </a:r>
        </a:p>
      </dgm:t>
    </dgm:pt>
    <dgm:pt modelId="{4D1B7442-21F7-4790-985F-3E3273156138}" type="parTrans" cxnId="{8A548042-3621-4279-9888-432053F3726C}">
      <dgm:prSet/>
      <dgm:spPr/>
      <dgm:t>
        <a:bodyPr/>
        <a:lstStyle/>
        <a:p>
          <a:endParaRPr lang="en-US"/>
        </a:p>
      </dgm:t>
    </dgm:pt>
    <dgm:pt modelId="{BD3B0155-3C02-48EC-A8A3-8F282ABBB430}" type="sibTrans" cxnId="{8A548042-3621-4279-9888-432053F3726C}">
      <dgm:prSet/>
      <dgm:spPr/>
      <dgm:t>
        <a:bodyPr/>
        <a:lstStyle/>
        <a:p>
          <a:endParaRPr lang="en-US"/>
        </a:p>
      </dgm:t>
    </dgm:pt>
    <dgm:pt modelId="{644FA1FC-DD14-464F-A930-DDF5DECCCFE9}" type="pres">
      <dgm:prSet presAssocID="{338870CC-CD5A-4183-96F0-27C6FE67D15B}" presName="compositeShape" presStyleCnt="0">
        <dgm:presLayoutVars>
          <dgm:chMax val="7"/>
          <dgm:dir/>
          <dgm:resizeHandles val="exact"/>
        </dgm:presLayoutVars>
      </dgm:prSet>
      <dgm:spPr/>
    </dgm:pt>
    <dgm:pt modelId="{B56926FE-0060-42C5-BD89-AC92063C722B}" type="pres">
      <dgm:prSet presAssocID="{338870CC-CD5A-4183-96F0-27C6FE67D15B}" presName="wedge1" presStyleLbl="node1" presStyleIdx="0" presStyleCnt="3"/>
      <dgm:spPr/>
    </dgm:pt>
    <dgm:pt modelId="{8EFB0FFD-6DC2-466C-8CD1-47A579DA5A58}" type="pres">
      <dgm:prSet presAssocID="{338870CC-CD5A-4183-96F0-27C6FE67D15B}" presName="dummy1a" presStyleCnt="0"/>
      <dgm:spPr/>
    </dgm:pt>
    <dgm:pt modelId="{C319F7FD-CDB9-4A73-A779-4C0A52832CC2}" type="pres">
      <dgm:prSet presAssocID="{338870CC-CD5A-4183-96F0-27C6FE67D15B}" presName="dummy1b" presStyleCnt="0"/>
      <dgm:spPr/>
    </dgm:pt>
    <dgm:pt modelId="{2D273B45-C587-4C27-9604-FCA7A968C30C}" type="pres">
      <dgm:prSet presAssocID="{338870CC-CD5A-4183-96F0-27C6FE67D15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02A79CE-D37E-405B-9E48-1FBCF9DBE79E}" type="pres">
      <dgm:prSet presAssocID="{338870CC-CD5A-4183-96F0-27C6FE67D15B}" presName="wedge2" presStyleLbl="node1" presStyleIdx="1" presStyleCnt="3"/>
      <dgm:spPr/>
    </dgm:pt>
    <dgm:pt modelId="{B2770988-D64A-4DFD-B681-38723E4AD51D}" type="pres">
      <dgm:prSet presAssocID="{338870CC-CD5A-4183-96F0-27C6FE67D15B}" presName="dummy2a" presStyleCnt="0"/>
      <dgm:spPr/>
    </dgm:pt>
    <dgm:pt modelId="{F84D8CDA-8D64-46CB-84CB-87330CF63375}" type="pres">
      <dgm:prSet presAssocID="{338870CC-CD5A-4183-96F0-27C6FE67D15B}" presName="dummy2b" presStyleCnt="0"/>
      <dgm:spPr/>
    </dgm:pt>
    <dgm:pt modelId="{BAB467E8-D533-4DAC-9021-94822D29ED8F}" type="pres">
      <dgm:prSet presAssocID="{338870CC-CD5A-4183-96F0-27C6FE67D15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A20958C-777D-4374-A1EA-00319F45FBB0}" type="pres">
      <dgm:prSet presAssocID="{338870CC-CD5A-4183-96F0-27C6FE67D15B}" presName="wedge3" presStyleLbl="node1" presStyleIdx="2" presStyleCnt="3"/>
      <dgm:spPr/>
    </dgm:pt>
    <dgm:pt modelId="{9EB24396-6484-4262-9108-1536E8A487DC}" type="pres">
      <dgm:prSet presAssocID="{338870CC-CD5A-4183-96F0-27C6FE67D15B}" presName="dummy3a" presStyleCnt="0"/>
      <dgm:spPr/>
    </dgm:pt>
    <dgm:pt modelId="{1427B8E6-EAE1-4A71-B70F-1E1930C90080}" type="pres">
      <dgm:prSet presAssocID="{338870CC-CD5A-4183-96F0-27C6FE67D15B}" presName="dummy3b" presStyleCnt="0"/>
      <dgm:spPr/>
    </dgm:pt>
    <dgm:pt modelId="{50CA27F0-2E25-4986-B77D-C6F71CB58BBC}" type="pres">
      <dgm:prSet presAssocID="{338870CC-CD5A-4183-96F0-27C6FE67D15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5454D60-0CB1-4229-9027-85738F75E6C0}" type="pres">
      <dgm:prSet presAssocID="{9B1D4B1F-2A08-4511-869A-299F85F47B8B}" presName="arrowWedge1" presStyleLbl="fgSibTrans2D1" presStyleIdx="0" presStyleCnt="3"/>
      <dgm:spPr/>
    </dgm:pt>
    <dgm:pt modelId="{EDD1DF3E-FFAA-4E3D-AD5C-56D1AAE01710}" type="pres">
      <dgm:prSet presAssocID="{033DD1CD-4EEC-494F-A3FA-8E436D46192A}" presName="arrowWedge2" presStyleLbl="fgSibTrans2D1" presStyleIdx="1" presStyleCnt="3"/>
      <dgm:spPr/>
    </dgm:pt>
    <dgm:pt modelId="{FC438A0A-C72D-44FD-8E6B-6751C2A95408}" type="pres">
      <dgm:prSet presAssocID="{BD3B0155-3C02-48EC-A8A3-8F282ABBB430}" presName="arrowWedge3" presStyleLbl="fgSibTrans2D1" presStyleIdx="2" presStyleCnt="3"/>
      <dgm:spPr/>
    </dgm:pt>
  </dgm:ptLst>
  <dgm:cxnLst>
    <dgm:cxn modelId="{C1FEAD18-CD76-46A2-BABE-4E4178E8F8DD}" type="presOf" srcId="{EC606922-C87D-4B37-91AE-F4B7DB3749A1}" destId="{BAB467E8-D533-4DAC-9021-94822D29ED8F}" srcOrd="1" destOrd="0" presId="urn:microsoft.com/office/officeart/2005/8/layout/cycle8"/>
    <dgm:cxn modelId="{893F26E5-5E0D-4AE1-BBB5-7EB8AE393BB7}" type="presOf" srcId="{86129D4D-16AF-45E9-89B6-9CB4CA2A3092}" destId="{50CA27F0-2E25-4986-B77D-C6F71CB58BBC}" srcOrd="1" destOrd="0" presId="urn:microsoft.com/office/officeart/2005/8/layout/cycle8"/>
    <dgm:cxn modelId="{0CD56208-7043-4769-898B-2F1A1022F859}" srcId="{338870CC-CD5A-4183-96F0-27C6FE67D15B}" destId="{EC606922-C87D-4B37-91AE-F4B7DB3749A1}" srcOrd="1" destOrd="0" parTransId="{52C485A1-33DB-4CA4-9C0B-71F8C2CC0EB0}" sibTransId="{033DD1CD-4EEC-494F-A3FA-8E436D46192A}"/>
    <dgm:cxn modelId="{E4EB2699-0385-4DFC-AE2C-A5D014AE4F07}" type="presOf" srcId="{EC606922-C87D-4B37-91AE-F4B7DB3749A1}" destId="{802A79CE-D37E-405B-9E48-1FBCF9DBE79E}" srcOrd="0" destOrd="0" presId="urn:microsoft.com/office/officeart/2005/8/layout/cycle8"/>
    <dgm:cxn modelId="{76C88969-35F9-47BC-AB5B-FCD9F419B6C8}" type="presOf" srcId="{338870CC-CD5A-4183-96F0-27C6FE67D15B}" destId="{644FA1FC-DD14-464F-A930-DDF5DECCCFE9}" srcOrd="0" destOrd="0" presId="urn:microsoft.com/office/officeart/2005/8/layout/cycle8"/>
    <dgm:cxn modelId="{A581837F-CD60-454D-8224-8A79236958BF}" type="presOf" srcId="{17735CA5-87AA-40CE-BA1A-D7FAF273A38F}" destId="{B56926FE-0060-42C5-BD89-AC92063C722B}" srcOrd="0" destOrd="0" presId="urn:microsoft.com/office/officeart/2005/8/layout/cycle8"/>
    <dgm:cxn modelId="{8A548042-3621-4279-9888-432053F3726C}" srcId="{338870CC-CD5A-4183-96F0-27C6FE67D15B}" destId="{86129D4D-16AF-45E9-89B6-9CB4CA2A3092}" srcOrd="2" destOrd="0" parTransId="{4D1B7442-21F7-4790-985F-3E3273156138}" sibTransId="{BD3B0155-3C02-48EC-A8A3-8F282ABBB430}"/>
    <dgm:cxn modelId="{FDC25795-78C2-4A47-BD1E-BB8AC8445556}" type="presOf" srcId="{17735CA5-87AA-40CE-BA1A-D7FAF273A38F}" destId="{2D273B45-C587-4C27-9604-FCA7A968C30C}" srcOrd="1" destOrd="0" presId="urn:microsoft.com/office/officeart/2005/8/layout/cycle8"/>
    <dgm:cxn modelId="{7C27D97A-2E62-483F-9189-4E09F754A21A}" type="presOf" srcId="{86129D4D-16AF-45E9-89B6-9CB4CA2A3092}" destId="{8A20958C-777D-4374-A1EA-00319F45FBB0}" srcOrd="0" destOrd="0" presId="urn:microsoft.com/office/officeart/2005/8/layout/cycle8"/>
    <dgm:cxn modelId="{A4ED6EBC-119F-4F5D-A590-3F2200E2AB13}" srcId="{338870CC-CD5A-4183-96F0-27C6FE67D15B}" destId="{17735CA5-87AA-40CE-BA1A-D7FAF273A38F}" srcOrd="0" destOrd="0" parTransId="{A66C125E-A892-4126-8A55-23573BBBD1CA}" sibTransId="{9B1D4B1F-2A08-4511-869A-299F85F47B8B}"/>
    <dgm:cxn modelId="{18B58F79-31DF-4D2D-A9F6-4E32124C0AD5}" type="presParOf" srcId="{644FA1FC-DD14-464F-A930-DDF5DECCCFE9}" destId="{B56926FE-0060-42C5-BD89-AC92063C722B}" srcOrd="0" destOrd="0" presId="urn:microsoft.com/office/officeart/2005/8/layout/cycle8"/>
    <dgm:cxn modelId="{7A8411D5-3BB2-4E48-BA25-4E31144D6A01}" type="presParOf" srcId="{644FA1FC-DD14-464F-A930-DDF5DECCCFE9}" destId="{8EFB0FFD-6DC2-466C-8CD1-47A579DA5A58}" srcOrd="1" destOrd="0" presId="urn:microsoft.com/office/officeart/2005/8/layout/cycle8"/>
    <dgm:cxn modelId="{7D1DEB35-B32A-4197-BE68-B2CD4D2BFBA5}" type="presParOf" srcId="{644FA1FC-DD14-464F-A930-DDF5DECCCFE9}" destId="{C319F7FD-CDB9-4A73-A779-4C0A52832CC2}" srcOrd="2" destOrd="0" presId="urn:microsoft.com/office/officeart/2005/8/layout/cycle8"/>
    <dgm:cxn modelId="{94A1C864-8C6C-437A-AF6D-9376E7C2D612}" type="presParOf" srcId="{644FA1FC-DD14-464F-A930-DDF5DECCCFE9}" destId="{2D273B45-C587-4C27-9604-FCA7A968C30C}" srcOrd="3" destOrd="0" presId="urn:microsoft.com/office/officeart/2005/8/layout/cycle8"/>
    <dgm:cxn modelId="{96B47127-0410-46F2-AB1A-3E549BF51F57}" type="presParOf" srcId="{644FA1FC-DD14-464F-A930-DDF5DECCCFE9}" destId="{802A79CE-D37E-405B-9E48-1FBCF9DBE79E}" srcOrd="4" destOrd="0" presId="urn:microsoft.com/office/officeart/2005/8/layout/cycle8"/>
    <dgm:cxn modelId="{DA76C114-36A9-46EA-B80F-F3344A590720}" type="presParOf" srcId="{644FA1FC-DD14-464F-A930-DDF5DECCCFE9}" destId="{B2770988-D64A-4DFD-B681-38723E4AD51D}" srcOrd="5" destOrd="0" presId="urn:microsoft.com/office/officeart/2005/8/layout/cycle8"/>
    <dgm:cxn modelId="{CD283AD7-C7EE-4571-8B0C-74FB06EFF652}" type="presParOf" srcId="{644FA1FC-DD14-464F-A930-DDF5DECCCFE9}" destId="{F84D8CDA-8D64-46CB-84CB-87330CF63375}" srcOrd="6" destOrd="0" presId="urn:microsoft.com/office/officeart/2005/8/layout/cycle8"/>
    <dgm:cxn modelId="{2B62618D-004C-440F-B1FF-BBB89607BFEA}" type="presParOf" srcId="{644FA1FC-DD14-464F-A930-DDF5DECCCFE9}" destId="{BAB467E8-D533-4DAC-9021-94822D29ED8F}" srcOrd="7" destOrd="0" presId="urn:microsoft.com/office/officeart/2005/8/layout/cycle8"/>
    <dgm:cxn modelId="{D6E57457-29D3-46DF-9012-ED08EBC98539}" type="presParOf" srcId="{644FA1FC-DD14-464F-A930-DDF5DECCCFE9}" destId="{8A20958C-777D-4374-A1EA-00319F45FBB0}" srcOrd="8" destOrd="0" presId="urn:microsoft.com/office/officeart/2005/8/layout/cycle8"/>
    <dgm:cxn modelId="{7CDE0E72-EAEE-4E6E-8852-1AA51299CBBB}" type="presParOf" srcId="{644FA1FC-DD14-464F-A930-DDF5DECCCFE9}" destId="{9EB24396-6484-4262-9108-1536E8A487DC}" srcOrd="9" destOrd="0" presId="urn:microsoft.com/office/officeart/2005/8/layout/cycle8"/>
    <dgm:cxn modelId="{3B7D296E-D676-4DCA-94EC-078B227F8F9A}" type="presParOf" srcId="{644FA1FC-DD14-464F-A930-DDF5DECCCFE9}" destId="{1427B8E6-EAE1-4A71-B70F-1E1930C90080}" srcOrd="10" destOrd="0" presId="urn:microsoft.com/office/officeart/2005/8/layout/cycle8"/>
    <dgm:cxn modelId="{23A05B2D-90CF-4C58-BE54-2FD6149915B0}" type="presParOf" srcId="{644FA1FC-DD14-464F-A930-DDF5DECCCFE9}" destId="{50CA27F0-2E25-4986-B77D-C6F71CB58BBC}" srcOrd="11" destOrd="0" presId="urn:microsoft.com/office/officeart/2005/8/layout/cycle8"/>
    <dgm:cxn modelId="{ECB32CF6-19C2-4587-B8A6-EDC12BE43DBF}" type="presParOf" srcId="{644FA1FC-DD14-464F-A930-DDF5DECCCFE9}" destId="{55454D60-0CB1-4229-9027-85738F75E6C0}" srcOrd="12" destOrd="0" presId="urn:microsoft.com/office/officeart/2005/8/layout/cycle8"/>
    <dgm:cxn modelId="{C25D887B-AFDA-4189-B461-E45B6E6A40F2}" type="presParOf" srcId="{644FA1FC-DD14-464F-A930-DDF5DECCCFE9}" destId="{EDD1DF3E-FFAA-4E3D-AD5C-56D1AAE01710}" srcOrd="13" destOrd="0" presId="urn:microsoft.com/office/officeart/2005/8/layout/cycle8"/>
    <dgm:cxn modelId="{5CB0531E-68DE-4965-B972-278EAC20B1FE}" type="presParOf" srcId="{644FA1FC-DD14-464F-A930-DDF5DECCCFE9}" destId="{FC438A0A-C72D-44FD-8E6B-6751C2A9540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8870CC-CD5A-4183-96F0-27C6FE67D15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7735CA5-87AA-40CE-BA1A-D7FAF273A38F}">
      <dgm:prSet phldrT="[Text]"/>
      <dgm:spPr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en-US" dirty="0"/>
            <a:t>Assets</a:t>
          </a:r>
        </a:p>
      </dgm:t>
    </dgm:pt>
    <dgm:pt modelId="{A66C125E-A892-4126-8A55-23573BBBD1CA}" type="parTrans" cxnId="{A4ED6EBC-119F-4F5D-A590-3F2200E2AB13}">
      <dgm:prSet/>
      <dgm:spPr/>
      <dgm:t>
        <a:bodyPr/>
        <a:lstStyle/>
        <a:p>
          <a:endParaRPr lang="en-US"/>
        </a:p>
      </dgm:t>
    </dgm:pt>
    <dgm:pt modelId="{9B1D4B1F-2A08-4511-869A-299F85F47B8B}" type="sibTrans" cxnId="{A4ED6EBC-119F-4F5D-A590-3F2200E2AB13}">
      <dgm:prSet/>
      <dgm:spPr/>
      <dgm:t>
        <a:bodyPr/>
        <a:lstStyle/>
        <a:p>
          <a:endParaRPr lang="en-US"/>
        </a:p>
      </dgm:t>
    </dgm:pt>
    <dgm:pt modelId="{EC606922-C87D-4B37-91AE-F4B7DB3749A1}">
      <dgm:prSet phldrT="[Text]"/>
      <dgm:spPr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</dgm:spPr>
      <dgm:t>
        <a:bodyPr/>
        <a:lstStyle/>
        <a:p>
          <a:r>
            <a:rPr lang="en-US" dirty="0"/>
            <a:t>Capital</a:t>
          </a:r>
        </a:p>
      </dgm:t>
    </dgm:pt>
    <dgm:pt modelId="{52C485A1-33DB-4CA4-9C0B-71F8C2CC0EB0}" type="parTrans" cxnId="{0CD56208-7043-4769-898B-2F1A1022F859}">
      <dgm:prSet/>
      <dgm:spPr/>
      <dgm:t>
        <a:bodyPr/>
        <a:lstStyle/>
        <a:p>
          <a:endParaRPr lang="en-US"/>
        </a:p>
      </dgm:t>
    </dgm:pt>
    <dgm:pt modelId="{033DD1CD-4EEC-494F-A3FA-8E436D46192A}" type="sibTrans" cxnId="{0CD56208-7043-4769-898B-2F1A1022F859}">
      <dgm:prSet/>
      <dgm:spPr/>
      <dgm:t>
        <a:bodyPr/>
        <a:lstStyle/>
        <a:p>
          <a:endParaRPr lang="en-US"/>
        </a:p>
      </dgm:t>
    </dgm:pt>
    <dgm:pt modelId="{86129D4D-16AF-45E9-89B6-9CB4CA2A3092}">
      <dgm:prSet phldrT="[Text]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en-US" dirty="0"/>
            <a:t>Talent</a:t>
          </a:r>
        </a:p>
      </dgm:t>
    </dgm:pt>
    <dgm:pt modelId="{4D1B7442-21F7-4790-985F-3E3273156138}" type="parTrans" cxnId="{8A548042-3621-4279-9888-432053F3726C}">
      <dgm:prSet/>
      <dgm:spPr/>
      <dgm:t>
        <a:bodyPr/>
        <a:lstStyle/>
        <a:p>
          <a:endParaRPr lang="en-US"/>
        </a:p>
      </dgm:t>
    </dgm:pt>
    <dgm:pt modelId="{BD3B0155-3C02-48EC-A8A3-8F282ABBB430}" type="sibTrans" cxnId="{8A548042-3621-4279-9888-432053F3726C}">
      <dgm:prSet/>
      <dgm:spPr/>
      <dgm:t>
        <a:bodyPr/>
        <a:lstStyle/>
        <a:p>
          <a:endParaRPr lang="en-US"/>
        </a:p>
      </dgm:t>
    </dgm:pt>
    <dgm:pt modelId="{644FA1FC-DD14-464F-A930-DDF5DECCCFE9}" type="pres">
      <dgm:prSet presAssocID="{338870CC-CD5A-4183-96F0-27C6FE67D15B}" presName="compositeShape" presStyleCnt="0">
        <dgm:presLayoutVars>
          <dgm:chMax val="7"/>
          <dgm:dir/>
          <dgm:resizeHandles val="exact"/>
        </dgm:presLayoutVars>
      </dgm:prSet>
      <dgm:spPr/>
    </dgm:pt>
    <dgm:pt modelId="{B56926FE-0060-42C5-BD89-AC92063C722B}" type="pres">
      <dgm:prSet presAssocID="{338870CC-CD5A-4183-96F0-27C6FE67D15B}" presName="wedge1" presStyleLbl="node1" presStyleIdx="0" presStyleCnt="3"/>
      <dgm:spPr/>
    </dgm:pt>
    <dgm:pt modelId="{8EFB0FFD-6DC2-466C-8CD1-47A579DA5A58}" type="pres">
      <dgm:prSet presAssocID="{338870CC-CD5A-4183-96F0-27C6FE67D15B}" presName="dummy1a" presStyleCnt="0"/>
      <dgm:spPr/>
    </dgm:pt>
    <dgm:pt modelId="{C319F7FD-CDB9-4A73-A779-4C0A52832CC2}" type="pres">
      <dgm:prSet presAssocID="{338870CC-CD5A-4183-96F0-27C6FE67D15B}" presName="dummy1b" presStyleCnt="0"/>
      <dgm:spPr/>
    </dgm:pt>
    <dgm:pt modelId="{2D273B45-C587-4C27-9604-FCA7A968C30C}" type="pres">
      <dgm:prSet presAssocID="{338870CC-CD5A-4183-96F0-27C6FE67D15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02A79CE-D37E-405B-9E48-1FBCF9DBE79E}" type="pres">
      <dgm:prSet presAssocID="{338870CC-CD5A-4183-96F0-27C6FE67D15B}" presName="wedge2" presStyleLbl="node1" presStyleIdx="1" presStyleCnt="3"/>
      <dgm:spPr/>
    </dgm:pt>
    <dgm:pt modelId="{B2770988-D64A-4DFD-B681-38723E4AD51D}" type="pres">
      <dgm:prSet presAssocID="{338870CC-CD5A-4183-96F0-27C6FE67D15B}" presName="dummy2a" presStyleCnt="0"/>
      <dgm:spPr/>
    </dgm:pt>
    <dgm:pt modelId="{F84D8CDA-8D64-46CB-84CB-87330CF63375}" type="pres">
      <dgm:prSet presAssocID="{338870CC-CD5A-4183-96F0-27C6FE67D15B}" presName="dummy2b" presStyleCnt="0"/>
      <dgm:spPr/>
    </dgm:pt>
    <dgm:pt modelId="{BAB467E8-D533-4DAC-9021-94822D29ED8F}" type="pres">
      <dgm:prSet presAssocID="{338870CC-CD5A-4183-96F0-27C6FE67D15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A20958C-777D-4374-A1EA-00319F45FBB0}" type="pres">
      <dgm:prSet presAssocID="{338870CC-CD5A-4183-96F0-27C6FE67D15B}" presName="wedge3" presStyleLbl="node1" presStyleIdx="2" presStyleCnt="3"/>
      <dgm:spPr/>
    </dgm:pt>
    <dgm:pt modelId="{9EB24396-6484-4262-9108-1536E8A487DC}" type="pres">
      <dgm:prSet presAssocID="{338870CC-CD5A-4183-96F0-27C6FE67D15B}" presName="dummy3a" presStyleCnt="0"/>
      <dgm:spPr/>
    </dgm:pt>
    <dgm:pt modelId="{1427B8E6-EAE1-4A71-B70F-1E1930C90080}" type="pres">
      <dgm:prSet presAssocID="{338870CC-CD5A-4183-96F0-27C6FE67D15B}" presName="dummy3b" presStyleCnt="0"/>
      <dgm:spPr/>
    </dgm:pt>
    <dgm:pt modelId="{50CA27F0-2E25-4986-B77D-C6F71CB58BBC}" type="pres">
      <dgm:prSet presAssocID="{338870CC-CD5A-4183-96F0-27C6FE67D15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5454D60-0CB1-4229-9027-85738F75E6C0}" type="pres">
      <dgm:prSet presAssocID="{9B1D4B1F-2A08-4511-869A-299F85F47B8B}" presName="arrowWedge1" presStyleLbl="fgSibTrans2D1" presStyleIdx="0" presStyleCnt="3"/>
      <dgm:spPr/>
    </dgm:pt>
    <dgm:pt modelId="{EDD1DF3E-FFAA-4E3D-AD5C-56D1AAE01710}" type="pres">
      <dgm:prSet presAssocID="{033DD1CD-4EEC-494F-A3FA-8E436D46192A}" presName="arrowWedge2" presStyleLbl="fgSibTrans2D1" presStyleIdx="1" presStyleCnt="3"/>
      <dgm:spPr/>
    </dgm:pt>
    <dgm:pt modelId="{FC438A0A-C72D-44FD-8E6B-6751C2A95408}" type="pres">
      <dgm:prSet presAssocID="{BD3B0155-3C02-48EC-A8A3-8F282ABBB430}" presName="arrowWedge3" presStyleLbl="fgSibTrans2D1" presStyleIdx="2" presStyleCnt="3"/>
      <dgm:spPr/>
    </dgm:pt>
  </dgm:ptLst>
  <dgm:cxnLst>
    <dgm:cxn modelId="{C1FEAD18-CD76-46A2-BABE-4E4178E8F8DD}" type="presOf" srcId="{EC606922-C87D-4B37-91AE-F4B7DB3749A1}" destId="{BAB467E8-D533-4DAC-9021-94822D29ED8F}" srcOrd="1" destOrd="0" presId="urn:microsoft.com/office/officeart/2005/8/layout/cycle8"/>
    <dgm:cxn modelId="{893F26E5-5E0D-4AE1-BBB5-7EB8AE393BB7}" type="presOf" srcId="{86129D4D-16AF-45E9-89B6-9CB4CA2A3092}" destId="{50CA27F0-2E25-4986-B77D-C6F71CB58BBC}" srcOrd="1" destOrd="0" presId="urn:microsoft.com/office/officeart/2005/8/layout/cycle8"/>
    <dgm:cxn modelId="{0CD56208-7043-4769-898B-2F1A1022F859}" srcId="{338870CC-CD5A-4183-96F0-27C6FE67D15B}" destId="{EC606922-C87D-4B37-91AE-F4B7DB3749A1}" srcOrd="1" destOrd="0" parTransId="{52C485A1-33DB-4CA4-9C0B-71F8C2CC0EB0}" sibTransId="{033DD1CD-4EEC-494F-A3FA-8E436D46192A}"/>
    <dgm:cxn modelId="{E4EB2699-0385-4DFC-AE2C-A5D014AE4F07}" type="presOf" srcId="{EC606922-C87D-4B37-91AE-F4B7DB3749A1}" destId="{802A79CE-D37E-405B-9E48-1FBCF9DBE79E}" srcOrd="0" destOrd="0" presId="urn:microsoft.com/office/officeart/2005/8/layout/cycle8"/>
    <dgm:cxn modelId="{8A548042-3621-4279-9888-432053F3726C}" srcId="{338870CC-CD5A-4183-96F0-27C6FE67D15B}" destId="{86129D4D-16AF-45E9-89B6-9CB4CA2A3092}" srcOrd="2" destOrd="0" parTransId="{4D1B7442-21F7-4790-985F-3E3273156138}" sibTransId="{BD3B0155-3C02-48EC-A8A3-8F282ABBB430}"/>
    <dgm:cxn modelId="{A581837F-CD60-454D-8224-8A79236958BF}" type="presOf" srcId="{17735CA5-87AA-40CE-BA1A-D7FAF273A38F}" destId="{B56926FE-0060-42C5-BD89-AC92063C722B}" srcOrd="0" destOrd="0" presId="urn:microsoft.com/office/officeart/2005/8/layout/cycle8"/>
    <dgm:cxn modelId="{76C88969-35F9-47BC-AB5B-FCD9F419B6C8}" type="presOf" srcId="{338870CC-CD5A-4183-96F0-27C6FE67D15B}" destId="{644FA1FC-DD14-464F-A930-DDF5DECCCFE9}" srcOrd="0" destOrd="0" presId="urn:microsoft.com/office/officeart/2005/8/layout/cycle8"/>
    <dgm:cxn modelId="{FDC25795-78C2-4A47-BD1E-BB8AC8445556}" type="presOf" srcId="{17735CA5-87AA-40CE-BA1A-D7FAF273A38F}" destId="{2D273B45-C587-4C27-9604-FCA7A968C30C}" srcOrd="1" destOrd="0" presId="urn:microsoft.com/office/officeart/2005/8/layout/cycle8"/>
    <dgm:cxn modelId="{7C27D97A-2E62-483F-9189-4E09F754A21A}" type="presOf" srcId="{86129D4D-16AF-45E9-89B6-9CB4CA2A3092}" destId="{8A20958C-777D-4374-A1EA-00319F45FBB0}" srcOrd="0" destOrd="0" presId="urn:microsoft.com/office/officeart/2005/8/layout/cycle8"/>
    <dgm:cxn modelId="{A4ED6EBC-119F-4F5D-A590-3F2200E2AB13}" srcId="{338870CC-CD5A-4183-96F0-27C6FE67D15B}" destId="{17735CA5-87AA-40CE-BA1A-D7FAF273A38F}" srcOrd="0" destOrd="0" parTransId="{A66C125E-A892-4126-8A55-23573BBBD1CA}" sibTransId="{9B1D4B1F-2A08-4511-869A-299F85F47B8B}"/>
    <dgm:cxn modelId="{18B58F79-31DF-4D2D-A9F6-4E32124C0AD5}" type="presParOf" srcId="{644FA1FC-DD14-464F-A930-DDF5DECCCFE9}" destId="{B56926FE-0060-42C5-BD89-AC92063C722B}" srcOrd="0" destOrd="0" presId="urn:microsoft.com/office/officeart/2005/8/layout/cycle8"/>
    <dgm:cxn modelId="{7A8411D5-3BB2-4E48-BA25-4E31144D6A01}" type="presParOf" srcId="{644FA1FC-DD14-464F-A930-DDF5DECCCFE9}" destId="{8EFB0FFD-6DC2-466C-8CD1-47A579DA5A58}" srcOrd="1" destOrd="0" presId="urn:microsoft.com/office/officeart/2005/8/layout/cycle8"/>
    <dgm:cxn modelId="{7D1DEB35-B32A-4197-BE68-B2CD4D2BFBA5}" type="presParOf" srcId="{644FA1FC-DD14-464F-A930-DDF5DECCCFE9}" destId="{C319F7FD-CDB9-4A73-A779-4C0A52832CC2}" srcOrd="2" destOrd="0" presId="urn:microsoft.com/office/officeart/2005/8/layout/cycle8"/>
    <dgm:cxn modelId="{94A1C864-8C6C-437A-AF6D-9376E7C2D612}" type="presParOf" srcId="{644FA1FC-DD14-464F-A930-DDF5DECCCFE9}" destId="{2D273B45-C587-4C27-9604-FCA7A968C30C}" srcOrd="3" destOrd="0" presId="urn:microsoft.com/office/officeart/2005/8/layout/cycle8"/>
    <dgm:cxn modelId="{96B47127-0410-46F2-AB1A-3E549BF51F57}" type="presParOf" srcId="{644FA1FC-DD14-464F-A930-DDF5DECCCFE9}" destId="{802A79CE-D37E-405B-9E48-1FBCF9DBE79E}" srcOrd="4" destOrd="0" presId="urn:microsoft.com/office/officeart/2005/8/layout/cycle8"/>
    <dgm:cxn modelId="{DA76C114-36A9-46EA-B80F-F3344A590720}" type="presParOf" srcId="{644FA1FC-DD14-464F-A930-DDF5DECCCFE9}" destId="{B2770988-D64A-4DFD-B681-38723E4AD51D}" srcOrd="5" destOrd="0" presId="urn:microsoft.com/office/officeart/2005/8/layout/cycle8"/>
    <dgm:cxn modelId="{CD283AD7-C7EE-4571-8B0C-74FB06EFF652}" type="presParOf" srcId="{644FA1FC-DD14-464F-A930-DDF5DECCCFE9}" destId="{F84D8CDA-8D64-46CB-84CB-87330CF63375}" srcOrd="6" destOrd="0" presId="urn:microsoft.com/office/officeart/2005/8/layout/cycle8"/>
    <dgm:cxn modelId="{2B62618D-004C-440F-B1FF-BBB89607BFEA}" type="presParOf" srcId="{644FA1FC-DD14-464F-A930-DDF5DECCCFE9}" destId="{BAB467E8-D533-4DAC-9021-94822D29ED8F}" srcOrd="7" destOrd="0" presId="urn:microsoft.com/office/officeart/2005/8/layout/cycle8"/>
    <dgm:cxn modelId="{D6E57457-29D3-46DF-9012-ED08EBC98539}" type="presParOf" srcId="{644FA1FC-DD14-464F-A930-DDF5DECCCFE9}" destId="{8A20958C-777D-4374-A1EA-00319F45FBB0}" srcOrd="8" destOrd="0" presId="urn:microsoft.com/office/officeart/2005/8/layout/cycle8"/>
    <dgm:cxn modelId="{7CDE0E72-EAEE-4E6E-8852-1AA51299CBBB}" type="presParOf" srcId="{644FA1FC-DD14-464F-A930-DDF5DECCCFE9}" destId="{9EB24396-6484-4262-9108-1536E8A487DC}" srcOrd="9" destOrd="0" presId="urn:microsoft.com/office/officeart/2005/8/layout/cycle8"/>
    <dgm:cxn modelId="{3B7D296E-D676-4DCA-94EC-078B227F8F9A}" type="presParOf" srcId="{644FA1FC-DD14-464F-A930-DDF5DECCCFE9}" destId="{1427B8E6-EAE1-4A71-B70F-1E1930C90080}" srcOrd="10" destOrd="0" presId="urn:microsoft.com/office/officeart/2005/8/layout/cycle8"/>
    <dgm:cxn modelId="{23A05B2D-90CF-4C58-BE54-2FD6149915B0}" type="presParOf" srcId="{644FA1FC-DD14-464F-A930-DDF5DECCCFE9}" destId="{50CA27F0-2E25-4986-B77D-C6F71CB58BBC}" srcOrd="11" destOrd="0" presId="urn:microsoft.com/office/officeart/2005/8/layout/cycle8"/>
    <dgm:cxn modelId="{ECB32CF6-19C2-4587-B8A6-EDC12BE43DBF}" type="presParOf" srcId="{644FA1FC-DD14-464F-A930-DDF5DECCCFE9}" destId="{55454D60-0CB1-4229-9027-85738F75E6C0}" srcOrd="12" destOrd="0" presId="urn:microsoft.com/office/officeart/2005/8/layout/cycle8"/>
    <dgm:cxn modelId="{C25D887B-AFDA-4189-B461-E45B6E6A40F2}" type="presParOf" srcId="{644FA1FC-DD14-464F-A930-DDF5DECCCFE9}" destId="{EDD1DF3E-FFAA-4E3D-AD5C-56D1AAE01710}" srcOrd="13" destOrd="0" presId="urn:microsoft.com/office/officeart/2005/8/layout/cycle8"/>
    <dgm:cxn modelId="{5CB0531E-68DE-4965-B972-278EAC20B1FE}" type="presParOf" srcId="{644FA1FC-DD14-464F-A930-DDF5DECCCFE9}" destId="{FC438A0A-C72D-44FD-8E6B-6751C2A9540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870CC-CD5A-4183-96F0-27C6FE67D15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7735CA5-87AA-40CE-BA1A-D7FAF273A38F}">
      <dgm:prSet phldrT="[Text]"/>
      <dgm:spPr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</dgm:spPr>
      <dgm:t>
        <a:bodyPr/>
        <a:lstStyle/>
        <a:p>
          <a:r>
            <a:rPr lang="en-US" dirty="0"/>
            <a:t>Assets</a:t>
          </a:r>
        </a:p>
      </dgm:t>
    </dgm:pt>
    <dgm:pt modelId="{A66C125E-A892-4126-8A55-23573BBBD1CA}" type="parTrans" cxnId="{A4ED6EBC-119F-4F5D-A590-3F2200E2AB13}">
      <dgm:prSet/>
      <dgm:spPr/>
      <dgm:t>
        <a:bodyPr/>
        <a:lstStyle/>
        <a:p>
          <a:endParaRPr lang="en-US"/>
        </a:p>
      </dgm:t>
    </dgm:pt>
    <dgm:pt modelId="{9B1D4B1F-2A08-4511-869A-299F85F47B8B}" type="sibTrans" cxnId="{A4ED6EBC-119F-4F5D-A590-3F2200E2AB13}">
      <dgm:prSet/>
      <dgm:spPr/>
      <dgm:t>
        <a:bodyPr/>
        <a:lstStyle/>
        <a:p>
          <a:endParaRPr lang="en-US"/>
        </a:p>
      </dgm:t>
    </dgm:pt>
    <dgm:pt modelId="{EC606922-C87D-4B37-91AE-F4B7DB3749A1}">
      <dgm:prSet phldrT="[Text]"/>
      <dgm:spPr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</dgm:spPr>
      <dgm:t>
        <a:bodyPr/>
        <a:lstStyle/>
        <a:p>
          <a:r>
            <a:rPr lang="en-US" dirty="0"/>
            <a:t>Capital</a:t>
          </a:r>
        </a:p>
      </dgm:t>
    </dgm:pt>
    <dgm:pt modelId="{52C485A1-33DB-4CA4-9C0B-71F8C2CC0EB0}" type="parTrans" cxnId="{0CD56208-7043-4769-898B-2F1A1022F859}">
      <dgm:prSet/>
      <dgm:spPr/>
      <dgm:t>
        <a:bodyPr/>
        <a:lstStyle/>
        <a:p>
          <a:endParaRPr lang="en-US"/>
        </a:p>
      </dgm:t>
    </dgm:pt>
    <dgm:pt modelId="{033DD1CD-4EEC-494F-A3FA-8E436D46192A}" type="sibTrans" cxnId="{0CD56208-7043-4769-898B-2F1A1022F859}">
      <dgm:prSet/>
      <dgm:spPr/>
      <dgm:t>
        <a:bodyPr/>
        <a:lstStyle/>
        <a:p>
          <a:endParaRPr lang="en-US"/>
        </a:p>
      </dgm:t>
    </dgm:pt>
    <dgm:pt modelId="{86129D4D-16AF-45E9-89B6-9CB4CA2A3092}">
      <dgm:prSet phldrT="[Text]"/>
      <dgm:sp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r>
            <a:rPr lang="en-US" dirty="0"/>
            <a:t>Talent</a:t>
          </a:r>
        </a:p>
      </dgm:t>
    </dgm:pt>
    <dgm:pt modelId="{4D1B7442-21F7-4790-985F-3E3273156138}" type="parTrans" cxnId="{8A548042-3621-4279-9888-432053F3726C}">
      <dgm:prSet/>
      <dgm:spPr/>
      <dgm:t>
        <a:bodyPr/>
        <a:lstStyle/>
        <a:p>
          <a:endParaRPr lang="en-US"/>
        </a:p>
      </dgm:t>
    </dgm:pt>
    <dgm:pt modelId="{BD3B0155-3C02-48EC-A8A3-8F282ABBB430}" type="sibTrans" cxnId="{8A548042-3621-4279-9888-432053F3726C}">
      <dgm:prSet/>
      <dgm:spPr/>
      <dgm:t>
        <a:bodyPr/>
        <a:lstStyle/>
        <a:p>
          <a:endParaRPr lang="en-US"/>
        </a:p>
      </dgm:t>
    </dgm:pt>
    <dgm:pt modelId="{644FA1FC-DD14-464F-A930-DDF5DECCCFE9}" type="pres">
      <dgm:prSet presAssocID="{338870CC-CD5A-4183-96F0-27C6FE67D15B}" presName="compositeShape" presStyleCnt="0">
        <dgm:presLayoutVars>
          <dgm:chMax val="7"/>
          <dgm:dir/>
          <dgm:resizeHandles val="exact"/>
        </dgm:presLayoutVars>
      </dgm:prSet>
      <dgm:spPr/>
    </dgm:pt>
    <dgm:pt modelId="{B56926FE-0060-42C5-BD89-AC92063C722B}" type="pres">
      <dgm:prSet presAssocID="{338870CC-CD5A-4183-96F0-27C6FE67D15B}" presName="wedge1" presStyleLbl="node1" presStyleIdx="0" presStyleCnt="3"/>
      <dgm:spPr/>
    </dgm:pt>
    <dgm:pt modelId="{8EFB0FFD-6DC2-466C-8CD1-47A579DA5A58}" type="pres">
      <dgm:prSet presAssocID="{338870CC-CD5A-4183-96F0-27C6FE67D15B}" presName="dummy1a" presStyleCnt="0"/>
      <dgm:spPr/>
    </dgm:pt>
    <dgm:pt modelId="{C319F7FD-CDB9-4A73-A779-4C0A52832CC2}" type="pres">
      <dgm:prSet presAssocID="{338870CC-CD5A-4183-96F0-27C6FE67D15B}" presName="dummy1b" presStyleCnt="0"/>
      <dgm:spPr/>
    </dgm:pt>
    <dgm:pt modelId="{2D273B45-C587-4C27-9604-FCA7A968C30C}" type="pres">
      <dgm:prSet presAssocID="{338870CC-CD5A-4183-96F0-27C6FE67D15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802A79CE-D37E-405B-9E48-1FBCF9DBE79E}" type="pres">
      <dgm:prSet presAssocID="{338870CC-CD5A-4183-96F0-27C6FE67D15B}" presName="wedge2" presStyleLbl="node1" presStyleIdx="1" presStyleCnt="3"/>
      <dgm:spPr/>
    </dgm:pt>
    <dgm:pt modelId="{B2770988-D64A-4DFD-B681-38723E4AD51D}" type="pres">
      <dgm:prSet presAssocID="{338870CC-CD5A-4183-96F0-27C6FE67D15B}" presName="dummy2a" presStyleCnt="0"/>
      <dgm:spPr/>
    </dgm:pt>
    <dgm:pt modelId="{F84D8CDA-8D64-46CB-84CB-87330CF63375}" type="pres">
      <dgm:prSet presAssocID="{338870CC-CD5A-4183-96F0-27C6FE67D15B}" presName="dummy2b" presStyleCnt="0"/>
      <dgm:spPr/>
    </dgm:pt>
    <dgm:pt modelId="{BAB467E8-D533-4DAC-9021-94822D29ED8F}" type="pres">
      <dgm:prSet presAssocID="{338870CC-CD5A-4183-96F0-27C6FE67D15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A20958C-777D-4374-A1EA-00319F45FBB0}" type="pres">
      <dgm:prSet presAssocID="{338870CC-CD5A-4183-96F0-27C6FE67D15B}" presName="wedge3" presStyleLbl="node1" presStyleIdx="2" presStyleCnt="3"/>
      <dgm:spPr/>
    </dgm:pt>
    <dgm:pt modelId="{9EB24396-6484-4262-9108-1536E8A487DC}" type="pres">
      <dgm:prSet presAssocID="{338870CC-CD5A-4183-96F0-27C6FE67D15B}" presName="dummy3a" presStyleCnt="0"/>
      <dgm:spPr/>
    </dgm:pt>
    <dgm:pt modelId="{1427B8E6-EAE1-4A71-B70F-1E1930C90080}" type="pres">
      <dgm:prSet presAssocID="{338870CC-CD5A-4183-96F0-27C6FE67D15B}" presName="dummy3b" presStyleCnt="0"/>
      <dgm:spPr/>
    </dgm:pt>
    <dgm:pt modelId="{50CA27F0-2E25-4986-B77D-C6F71CB58BBC}" type="pres">
      <dgm:prSet presAssocID="{338870CC-CD5A-4183-96F0-27C6FE67D15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5454D60-0CB1-4229-9027-85738F75E6C0}" type="pres">
      <dgm:prSet presAssocID="{9B1D4B1F-2A08-4511-869A-299F85F47B8B}" presName="arrowWedge1" presStyleLbl="fgSibTrans2D1" presStyleIdx="0" presStyleCnt="3"/>
      <dgm:spPr/>
    </dgm:pt>
    <dgm:pt modelId="{EDD1DF3E-FFAA-4E3D-AD5C-56D1AAE01710}" type="pres">
      <dgm:prSet presAssocID="{033DD1CD-4EEC-494F-A3FA-8E436D46192A}" presName="arrowWedge2" presStyleLbl="fgSibTrans2D1" presStyleIdx="1" presStyleCnt="3"/>
      <dgm:spPr/>
    </dgm:pt>
    <dgm:pt modelId="{FC438A0A-C72D-44FD-8E6B-6751C2A95408}" type="pres">
      <dgm:prSet presAssocID="{BD3B0155-3C02-48EC-A8A3-8F282ABBB430}" presName="arrowWedge3" presStyleLbl="fgSibTrans2D1" presStyleIdx="2" presStyleCnt="3"/>
      <dgm:spPr/>
    </dgm:pt>
  </dgm:ptLst>
  <dgm:cxnLst>
    <dgm:cxn modelId="{C1FEAD18-CD76-46A2-BABE-4E4178E8F8DD}" type="presOf" srcId="{EC606922-C87D-4B37-91AE-F4B7DB3749A1}" destId="{BAB467E8-D533-4DAC-9021-94822D29ED8F}" srcOrd="1" destOrd="0" presId="urn:microsoft.com/office/officeart/2005/8/layout/cycle8"/>
    <dgm:cxn modelId="{893F26E5-5E0D-4AE1-BBB5-7EB8AE393BB7}" type="presOf" srcId="{86129D4D-16AF-45E9-89B6-9CB4CA2A3092}" destId="{50CA27F0-2E25-4986-B77D-C6F71CB58BBC}" srcOrd="1" destOrd="0" presId="urn:microsoft.com/office/officeart/2005/8/layout/cycle8"/>
    <dgm:cxn modelId="{0CD56208-7043-4769-898B-2F1A1022F859}" srcId="{338870CC-CD5A-4183-96F0-27C6FE67D15B}" destId="{EC606922-C87D-4B37-91AE-F4B7DB3749A1}" srcOrd="1" destOrd="0" parTransId="{52C485A1-33DB-4CA4-9C0B-71F8C2CC0EB0}" sibTransId="{033DD1CD-4EEC-494F-A3FA-8E436D46192A}"/>
    <dgm:cxn modelId="{E4EB2699-0385-4DFC-AE2C-A5D014AE4F07}" type="presOf" srcId="{EC606922-C87D-4B37-91AE-F4B7DB3749A1}" destId="{802A79CE-D37E-405B-9E48-1FBCF9DBE79E}" srcOrd="0" destOrd="0" presId="urn:microsoft.com/office/officeart/2005/8/layout/cycle8"/>
    <dgm:cxn modelId="{8A548042-3621-4279-9888-432053F3726C}" srcId="{338870CC-CD5A-4183-96F0-27C6FE67D15B}" destId="{86129D4D-16AF-45E9-89B6-9CB4CA2A3092}" srcOrd="2" destOrd="0" parTransId="{4D1B7442-21F7-4790-985F-3E3273156138}" sibTransId="{BD3B0155-3C02-48EC-A8A3-8F282ABBB430}"/>
    <dgm:cxn modelId="{A581837F-CD60-454D-8224-8A79236958BF}" type="presOf" srcId="{17735CA5-87AA-40CE-BA1A-D7FAF273A38F}" destId="{B56926FE-0060-42C5-BD89-AC92063C722B}" srcOrd="0" destOrd="0" presId="urn:microsoft.com/office/officeart/2005/8/layout/cycle8"/>
    <dgm:cxn modelId="{76C88969-35F9-47BC-AB5B-FCD9F419B6C8}" type="presOf" srcId="{338870CC-CD5A-4183-96F0-27C6FE67D15B}" destId="{644FA1FC-DD14-464F-A930-DDF5DECCCFE9}" srcOrd="0" destOrd="0" presId="urn:microsoft.com/office/officeart/2005/8/layout/cycle8"/>
    <dgm:cxn modelId="{FDC25795-78C2-4A47-BD1E-BB8AC8445556}" type="presOf" srcId="{17735CA5-87AA-40CE-BA1A-D7FAF273A38F}" destId="{2D273B45-C587-4C27-9604-FCA7A968C30C}" srcOrd="1" destOrd="0" presId="urn:microsoft.com/office/officeart/2005/8/layout/cycle8"/>
    <dgm:cxn modelId="{7C27D97A-2E62-483F-9189-4E09F754A21A}" type="presOf" srcId="{86129D4D-16AF-45E9-89B6-9CB4CA2A3092}" destId="{8A20958C-777D-4374-A1EA-00319F45FBB0}" srcOrd="0" destOrd="0" presId="urn:microsoft.com/office/officeart/2005/8/layout/cycle8"/>
    <dgm:cxn modelId="{A4ED6EBC-119F-4F5D-A590-3F2200E2AB13}" srcId="{338870CC-CD5A-4183-96F0-27C6FE67D15B}" destId="{17735CA5-87AA-40CE-BA1A-D7FAF273A38F}" srcOrd="0" destOrd="0" parTransId="{A66C125E-A892-4126-8A55-23573BBBD1CA}" sibTransId="{9B1D4B1F-2A08-4511-869A-299F85F47B8B}"/>
    <dgm:cxn modelId="{18B58F79-31DF-4D2D-A9F6-4E32124C0AD5}" type="presParOf" srcId="{644FA1FC-DD14-464F-A930-DDF5DECCCFE9}" destId="{B56926FE-0060-42C5-BD89-AC92063C722B}" srcOrd="0" destOrd="0" presId="urn:microsoft.com/office/officeart/2005/8/layout/cycle8"/>
    <dgm:cxn modelId="{7A8411D5-3BB2-4E48-BA25-4E31144D6A01}" type="presParOf" srcId="{644FA1FC-DD14-464F-A930-DDF5DECCCFE9}" destId="{8EFB0FFD-6DC2-466C-8CD1-47A579DA5A58}" srcOrd="1" destOrd="0" presId="urn:microsoft.com/office/officeart/2005/8/layout/cycle8"/>
    <dgm:cxn modelId="{7D1DEB35-B32A-4197-BE68-B2CD4D2BFBA5}" type="presParOf" srcId="{644FA1FC-DD14-464F-A930-DDF5DECCCFE9}" destId="{C319F7FD-CDB9-4A73-A779-4C0A52832CC2}" srcOrd="2" destOrd="0" presId="urn:microsoft.com/office/officeart/2005/8/layout/cycle8"/>
    <dgm:cxn modelId="{94A1C864-8C6C-437A-AF6D-9376E7C2D612}" type="presParOf" srcId="{644FA1FC-DD14-464F-A930-DDF5DECCCFE9}" destId="{2D273B45-C587-4C27-9604-FCA7A968C30C}" srcOrd="3" destOrd="0" presId="urn:microsoft.com/office/officeart/2005/8/layout/cycle8"/>
    <dgm:cxn modelId="{96B47127-0410-46F2-AB1A-3E549BF51F57}" type="presParOf" srcId="{644FA1FC-DD14-464F-A930-DDF5DECCCFE9}" destId="{802A79CE-D37E-405B-9E48-1FBCF9DBE79E}" srcOrd="4" destOrd="0" presId="urn:microsoft.com/office/officeart/2005/8/layout/cycle8"/>
    <dgm:cxn modelId="{DA76C114-36A9-46EA-B80F-F3344A590720}" type="presParOf" srcId="{644FA1FC-DD14-464F-A930-DDF5DECCCFE9}" destId="{B2770988-D64A-4DFD-B681-38723E4AD51D}" srcOrd="5" destOrd="0" presId="urn:microsoft.com/office/officeart/2005/8/layout/cycle8"/>
    <dgm:cxn modelId="{CD283AD7-C7EE-4571-8B0C-74FB06EFF652}" type="presParOf" srcId="{644FA1FC-DD14-464F-A930-DDF5DECCCFE9}" destId="{F84D8CDA-8D64-46CB-84CB-87330CF63375}" srcOrd="6" destOrd="0" presId="urn:microsoft.com/office/officeart/2005/8/layout/cycle8"/>
    <dgm:cxn modelId="{2B62618D-004C-440F-B1FF-BBB89607BFEA}" type="presParOf" srcId="{644FA1FC-DD14-464F-A930-DDF5DECCCFE9}" destId="{BAB467E8-D533-4DAC-9021-94822D29ED8F}" srcOrd="7" destOrd="0" presId="urn:microsoft.com/office/officeart/2005/8/layout/cycle8"/>
    <dgm:cxn modelId="{D6E57457-29D3-46DF-9012-ED08EBC98539}" type="presParOf" srcId="{644FA1FC-DD14-464F-A930-DDF5DECCCFE9}" destId="{8A20958C-777D-4374-A1EA-00319F45FBB0}" srcOrd="8" destOrd="0" presId="urn:microsoft.com/office/officeart/2005/8/layout/cycle8"/>
    <dgm:cxn modelId="{7CDE0E72-EAEE-4E6E-8852-1AA51299CBBB}" type="presParOf" srcId="{644FA1FC-DD14-464F-A930-DDF5DECCCFE9}" destId="{9EB24396-6484-4262-9108-1536E8A487DC}" srcOrd="9" destOrd="0" presId="urn:microsoft.com/office/officeart/2005/8/layout/cycle8"/>
    <dgm:cxn modelId="{3B7D296E-D676-4DCA-94EC-078B227F8F9A}" type="presParOf" srcId="{644FA1FC-DD14-464F-A930-DDF5DECCCFE9}" destId="{1427B8E6-EAE1-4A71-B70F-1E1930C90080}" srcOrd="10" destOrd="0" presId="urn:microsoft.com/office/officeart/2005/8/layout/cycle8"/>
    <dgm:cxn modelId="{23A05B2D-90CF-4C58-BE54-2FD6149915B0}" type="presParOf" srcId="{644FA1FC-DD14-464F-A930-DDF5DECCCFE9}" destId="{50CA27F0-2E25-4986-B77D-C6F71CB58BBC}" srcOrd="11" destOrd="0" presId="urn:microsoft.com/office/officeart/2005/8/layout/cycle8"/>
    <dgm:cxn modelId="{ECB32CF6-19C2-4587-B8A6-EDC12BE43DBF}" type="presParOf" srcId="{644FA1FC-DD14-464F-A930-DDF5DECCCFE9}" destId="{55454D60-0CB1-4229-9027-85738F75E6C0}" srcOrd="12" destOrd="0" presId="urn:microsoft.com/office/officeart/2005/8/layout/cycle8"/>
    <dgm:cxn modelId="{C25D887B-AFDA-4189-B461-E45B6E6A40F2}" type="presParOf" srcId="{644FA1FC-DD14-464F-A930-DDF5DECCCFE9}" destId="{EDD1DF3E-FFAA-4E3D-AD5C-56D1AAE01710}" srcOrd="13" destOrd="0" presId="urn:microsoft.com/office/officeart/2005/8/layout/cycle8"/>
    <dgm:cxn modelId="{5CB0531E-68DE-4965-B972-278EAC20B1FE}" type="presParOf" srcId="{644FA1FC-DD14-464F-A930-DDF5DECCCFE9}" destId="{FC438A0A-C72D-44FD-8E6B-6751C2A9540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926FE-0060-42C5-BD89-AC92063C722B}">
      <dsp:nvSpPr>
        <dsp:cNvPr id="0" name=""/>
        <dsp:cNvSpPr/>
      </dsp:nvSpPr>
      <dsp:spPr>
        <a:xfrm>
          <a:off x="2128222" y="324974"/>
          <a:ext cx="4199671" cy="4199671"/>
        </a:xfrm>
        <a:prstGeom prst="pie">
          <a:avLst>
            <a:gd name="adj1" fmla="val 16200000"/>
            <a:gd name="adj2" fmla="val 1800000"/>
          </a:avLst>
        </a:prstGeom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Create</a:t>
          </a:r>
        </a:p>
      </dsp:txBody>
      <dsp:txXfrm>
        <a:off x="4341549" y="1214904"/>
        <a:ext cx="1499882" cy="1249902"/>
      </dsp:txXfrm>
    </dsp:sp>
    <dsp:sp modelId="{802A79CE-D37E-405B-9E48-1FBCF9DBE79E}">
      <dsp:nvSpPr>
        <dsp:cNvPr id="0" name=""/>
        <dsp:cNvSpPr/>
      </dsp:nvSpPr>
      <dsp:spPr>
        <a:xfrm>
          <a:off x="2041729" y="474962"/>
          <a:ext cx="4199671" cy="4199671"/>
        </a:xfrm>
        <a:prstGeom prst="pie">
          <a:avLst>
            <a:gd name="adj1" fmla="val 1800000"/>
            <a:gd name="adj2" fmla="val 9000000"/>
          </a:avLst>
        </a:prstGeom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u="sng" kern="1200" dirty="0">
              <a:solidFill>
                <a:schemeClr val="tx1"/>
              </a:solidFill>
            </a:rPr>
            <a:t>Retain</a:t>
          </a:r>
        </a:p>
      </dsp:txBody>
      <dsp:txXfrm>
        <a:off x="3041651" y="3199749"/>
        <a:ext cx="2249824" cy="1099913"/>
      </dsp:txXfrm>
    </dsp:sp>
    <dsp:sp modelId="{8A20958C-777D-4374-A1EA-00319F45FBB0}">
      <dsp:nvSpPr>
        <dsp:cNvPr id="0" name=""/>
        <dsp:cNvSpPr/>
      </dsp:nvSpPr>
      <dsp:spPr>
        <a:xfrm>
          <a:off x="1955235" y="324974"/>
          <a:ext cx="4199671" cy="4199671"/>
        </a:xfrm>
        <a:prstGeom prst="pie">
          <a:avLst>
            <a:gd name="adj1" fmla="val 9000000"/>
            <a:gd name="adj2" fmla="val 16200000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Recruit</a:t>
          </a:r>
        </a:p>
      </dsp:txBody>
      <dsp:txXfrm>
        <a:off x="2441697" y="1214904"/>
        <a:ext cx="1499882" cy="1249902"/>
      </dsp:txXfrm>
    </dsp:sp>
    <dsp:sp modelId="{55454D60-0CB1-4229-9027-85738F75E6C0}">
      <dsp:nvSpPr>
        <dsp:cNvPr id="0" name=""/>
        <dsp:cNvSpPr/>
      </dsp:nvSpPr>
      <dsp:spPr>
        <a:xfrm>
          <a:off x="1868589" y="64994"/>
          <a:ext cx="4719630" cy="471963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1DF3E-FFAA-4E3D-AD5C-56D1AAE01710}">
      <dsp:nvSpPr>
        <dsp:cNvPr id="0" name=""/>
        <dsp:cNvSpPr/>
      </dsp:nvSpPr>
      <dsp:spPr>
        <a:xfrm>
          <a:off x="1781749" y="214717"/>
          <a:ext cx="4719630" cy="471963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38A0A-C72D-44FD-8E6B-6751C2A95408}">
      <dsp:nvSpPr>
        <dsp:cNvPr id="0" name=""/>
        <dsp:cNvSpPr/>
      </dsp:nvSpPr>
      <dsp:spPr>
        <a:xfrm>
          <a:off x="1694909" y="64994"/>
          <a:ext cx="4719630" cy="471963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926FE-0060-42C5-BD89-AC92063C722B}">
      <dsp:nvSpPr>
        <dsp:cNvPr id="0" name=""/>
        <dsp:cNvSpPr/>
      </dsp:nvSpPr>
      <dsp:spPr>
        <a:xfrm>
          <a:off x="2128222" y="324974"/>
          <a:ext cx="4199671" cy="4199671"/>
        </a:xfrm>
        <a:prstGeom prst="pie">
          <a:avLst>
            <a:gd name="adj1" fmla="val 16200000"/>
            <a:gd name="adj2" fmla="val 1800000"/>
          </a:avLst>
        </a:prstGeom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Assets</a:t>
          </a:r>
        </a:p>
      </dsp:txBody>
      <dsp:txXfrm>
        <a:off x="4341549" y="1214904"/>
        <a:ext cx="1499882" cy="1249902"/>
      </dsp:txXfrm>
    </dsp:sp>
    <dsp:sp modelId="{802A79CE-D37E-405B-9E48-1FBCF9DBE79E}">
      <dsp:nvSpPr>
        <dsp:cNvPr id="0" name=""/>
        <dsp:cNvSpPr/>
      </dsp:nvSpPr>
      <dsp:spPr>
        <a:xfrm>
          <a:off x="2041729" y="474962"/>
          <a:ext cx="4199671" cy="4199671"/>
        </a:xfrm>
        <a:prstGeom prst="pie">
          <a:avLst>
            <a:gd name="adj1" fmla="val 1800000"/>
            <a:gd name="adj2" fmla="val 9000000"/>
          </a:avLst>
        </a:prstGeom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Capital</a:t>
          </a:r>
        </a:p>
      </dsp:txBody>
      <dsp:txXfrm>
        <a:off x="3041651" y="3199749"/>
        <a:ext cx="2249824" cy="1099913"/>
      </dsp:txXfrm>
    </dsp:sp>
    <dsp:sp modelId="{8A20958C-777D-4374-A1EA-00319F45FBB0}">
      <dsp:nvSpPr>
        <dsp:cNvPr id="0" name=""/>
        <dsp:cNvSpPr/>
      </dsp:nvSpPr>
      <dsp:spPr>
        <a:xfrm>
          <a:off x="1955235" y="324974"/>
          <a:ext cx="4199671" cy="4199671"/>
        </a:xfrm>
        <a:prstGeom prst="pie">
          <a:avLst>
            <a:gd name="adj1" fmla="val 9000000"/>
            <a:gd name="adj2" fmla="val 16200000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Talent</a:t>
          </a:r>
        </a:p>
      </dsp:txBody>
      <dsp:txXfrm>
        <a:off x="2441697" y="1214904"/>
        <a:ext cx="1499882" cy="1249902"/>
      </dsp:txXfrm>
    </dsp:sp>
    <dsp:sp modelId="{55454D60-0CB1-4229-9027-85738F75E6C0}">
      <dsp:nvSpPr>
        <dsp:cNvPr id="0" name=""/>
        <dsp:cNvSpPr/>
      </dsp:nvSpPr>
      <dsp:spPr>
        <a:xfrm>
          <a:off x="1868589" y="64994"/>
          <a:ext cx="4719630" cy="471963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1DF3E-FFAA-4E3D-AD5C-56D1AAE01710}">
      <dsp:nvSpPr>
        <dsp:cNvPr id="0" name=""/>
        <dsp:cNvSpPr/>
      </dsp:nvSpPr>
      <dsp:spPr>
        <a:xfrm>
          <a:off x="1781749" y="214717"/>
          <a:ext cx="4719630" cy="471963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38A0A-C72D-44FD-8E6B-6751C2A95408}">
      <dsp:nvSpPr>
        <dsp:cNvPr id="0" name=""/>
        <dsp:cNvSpPr/>
      </dsp:nvSpPr>
      <dsp:spPr>
        <a:xfrm>
          <a:off x="1694909" y="64994"/>
          <a:ext cx="4719630" cy="471963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926FE-0060-42C5-BD89-AC92063C722B}">
      <dsp:nvSpPr>
        <dsp:cNvPr id="0" name=""/>
        <dsp:cNvSpPr/>
      </dsp:nvSpPr>
      <dsp:spPr>
        <a:xfrm>
          <a:off x="2128221" y="324974"/>
          <a:ext cx="4199671" cy="4199671"/>
        </a:xfrm>
        <a:prstGeom prst="pie">
          <a:avLst>
            <a:gd name="adj1" fmla="val 16200000"/>
            <a:gd name="adj2" fmla="val 1800000"/>
          </a:avLst>
        </a:prstGeom>
        <a:gradFill flip="none" rotWithShape="0">
          <a:gsLst>
            <a:gs pos="75000">
              <a:srgbClr val="F3C8C8"/>
            </a:gs>
            <a:gs pos="0">
              <a:srgbClr val="C00000">
                <a:tint val="66000"/>
                <a:satMod val="160000"/>
              </a:srgbClr>
            </a:gs>
            <a:gs pos="50000">
              <a:srgbClr val="C00000">
                <a:tint val="44500"/>
                <a:satMod val="160000"/>
              </a:srgbClr>
            </a:gs>
            <a:gs pos="100000">
              <a:srgbClr val="C00000">
                <a:tint val="23500"/>
                <a:satMod val="160000"/>
              </a:srgbClr>
            </a:gs>
          </a:gsLst>
          <a:lin ang="135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Assets</a:t>
          </a:r>
        </a:p>
      </dsp:txBody>
      <dsp:txXfrm>
        <a:off x="4341548" y="1214904"/>
        <a:ext cx="1499882" cy="1249902"/>
      </dsp:txXfrm>
    </dsp:sp>
    <dsp:sp modelId="{802A79CE-D37E-405B-9E48-1FBCF9DBE79E}">
      <dsp:nvSpPr>
        <dsp:cNvPr id="0" name=""/>
        <dsp:cNvSpPr/>
      </dsp:nvSpPr>
      <dsp:spPr>
        <a:xfrm>
          <a:off x="2041728" y="474962"/>
          <a:ext cx="4199671" cy="4199671"/>
        </a:xfrm>
        <a:prstGeom prst="pie">
          <a:avLst>
            <a:gd name="adj1" fmla="val 1800000"/>
            <a:gd name="adj2" fmla="val 9000000"/>
          </a:avLst>
        </a:prstGeom>
        <a:gradFill flip="none" rotWithShape="1">
          <a:gsLst>
            <a:gs pos="31872">
              <a:srgbClr val="006600">
                <a:alpha val="83000"/>
              </a:srgbClr>
            </a:gs>
            <a:gs pos="84088">
              <a:srgbClr val="006600">
                <a:alpha val="15000"/>
              </a:srgbClr>
            </a:gs>
            <a:gs pos="55735">
              <a:srgbClr val="006600">
                <a:alpha val="39000"/>
              </a:srgbClr>
            </a:gs>
            <a:gs pos="0">
              <a:srgbClr val="006600"/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Capital</a:t>
          </a:r>
        </a:p>
      </dsp:txBody>
      <dsp:txXfrm>
        <a:off x="3041650" y="3199749"/>
        <a:ext cx="2249824" cy="1099913"/>
      </dsp:txXfrm>
    </dsp:sp>
    <dsp:sp modelId="{8A20958C-777D-4374-A1EA-00319F45FBB0}">
      <dsp:nvSpPr>
        <dsp:cNvPr id="0" name=""/>
        <dsp:cNvSpPr/>
      </dsp:nvSpPr>
      <dsp:spPr>
        <a:xfrm>
          <a:off x="1955235" y="324974"/>
          <a:ext cx="4199671" cy="4199671"/>
        </a:xfrm>
        <a:prstGeom prst="pie">
          <a:avLst>
            <a:gd name="adj1" fmla="val 9000000"/>
            <a:gd name="adj2" fmla="val 16200000"/>
          </a:avLst>
        </a:prstGeom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Talent</a:t>
          </a:r>
        </a:p>
      </dsp:txBody>
      <dsp:txXfrm>
        <a:off x="2441697" y="1214904"/>
        <a:ext cx="1499882" cy="1249902"/>
      </dsp:txXfrm>
    </dsp:sp>
    <dsp:sp modelId="{55454D60-0CB1-4229-9027-85738F75E6C0}">
      <dsp:nvSpPr>
        <dsp:cNvPr id="0" name=""/>
        <dsp:cNvSpPr/>
      </dsp:nvSpPr>
      <dsp:spPr>
        <a:xfrm>
          <a:off x="1868588" y="64994"/>
          <a:ext cx="4719630" cy="471963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1DF3E-FFAA-4E3D-AD5C-56D1AAE01710}">
      <dsp:nvSpPr>
        <dsp:cNvPr id="0" name=""/>
        <dsp:cNvSpPr/>
      </dsp:nvSpPr>
      <dsp:spPr>
        <a:xfrm>
          <a:off x="1781749" y="214717"/>
          <a:ext cx="4719630" cy="471963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38A0A-C72D-44FD-8E6B-6751C2A95408}">
      <dsp:nvSpPr>
        <dsp:cNvPr id="0" name=""/>
        <dsp:cNvSpPr/>
      </dsp:nvSpPr>
      <dsp:spPr>
        <a:xfrm>
          <a:off x="1694909" y="64994"/>
          <a:ext cx="4719630" cy="471963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63641-3AC2-4145-8629-B2530679AF92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34227-B29A-490D-A502-9F1A8E026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8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2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3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7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6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1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0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7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96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  <a:cs typeface="+mn-cs"/>
              </a:defRPr>
            </a:lvl1pPr>
          </a:lstStyle>
          <a:p>
            <a:fld id="{C44CC05D-40E2-4732-847D-1E624EC5AC9C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35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10972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9244651E-B96B-467E-B9D9-160DF04343A9}" type="datetimeFigureOut">
              <a:rPr lang="en-US" smtClean="0"/>
              <a:t>1/19/2017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Sylfaen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Sylfae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Sylfae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Sylfae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Sylfae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mic Sans MS" pitchFamily="66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mic Sans MS" pitchFamily="66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mic Sans MS" pitchFamily="66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000">
          <a:solidFill>
            <a:schemeClr val="tx1"/>
          </a:solidFill>
          <a:latin typeface="Sylfaen" pitchFamily="18" charset="0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Sylfaen" pitchFamily="18" charset="0"/>
        </a:defRPr>
      </a:lvl2pPr>
      <a:lvl3pPr marL="1379538" indent="-35083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Sylfaen" pitchFamily="18" charset="0"/>
        </a:defRPr>
      </a:lvl3pPr>
      <a:lvl4pPr marL="1949450" indent="-4111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Sylfaen" pitchFamily="18" charset="0"/>
        </a:defRPr>
      </a:lvl4pPr>
      <a:lvl5pPr marL="2398713" indent="-33496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Sylfae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2868" y="3516923"/>
            <a:ext cx="10145932" cy="773723"/>
          </a:xfrm>
        </p:spPr>
        <p:txBody>
          <a:bodyPr/>
          <a:lstStyle/>
          <a:p>
            <a:r>
              <a:rPr lang="en-US" dirty="0"/>
              <a:t>Rethinking Economic Development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TBED in Context</a:t>
            </a:r>
          </a:p>
        </p:txBody>
      </p:sp>
    </p:spTree>
    <p:extLst>
      <p:ext uri="{BB962C8B-B14F-4D97-AF65-F5344CB8AC3E}">
        <p14:creationId xmlns:p14="http://schemas.microsoft.com/office/powerpoint/2010/main" val="190663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Who Minds the Gaps?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715107" y="3843997"/>
            <a:ext cx="10761785" cy="1752600"/>
          </a:xfrm>
        </p:spPr>
        <p:txBody>
          <a:bodyPr/>
          <a:lstStyle/>
          <a:p>
            <a:r>
              <a:rPr lang="en-US" dirty="0"/>
              <a:t>Linkage of Ecosystems Is Beyond Level of Any University</a:t>
            </a:r>
          </a:p>
        </p:txBody>
      </p:sp>
    </p:spTree>
    <p:extLst>
      <p:ext uri="{BB962C8B-B14F-4D97-AF65-F5344CB8AC3E}">
        <p14:creationId xmlns:p14="http://schemas.microsoft.com/office/powerpoint/2010/main" val="1812329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Linking &amp; Pilot Programs Connecting 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Talent, Assets and Capital Into Innovation Action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600" dirty="0"/>
              <a:t>But Universities Can Help If Supported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96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Innovation-side</a:t>
            </a:r>
            <a:br>
              <a:rPr lang="en-US" dirty="0"/>
            </a:br>
            <a:r>
              <a:rPr lang="en-US" dirty="0"/>
              <a:t>Technology  Based Economic Development Efforts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27957" y="1460500"/>
            <a:ext cx="11586885" cy="5196975"/>
            <a:chOff x="609600" y="1396929"/>
            <a:chExt cx="11586885" cy="5196975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1099606186"/>
                </p:ext>
              </p:extLst>
            </p:nvPr>
          </p:nvGraphicFramePr>
          <p:xfrm>
            <a:off x="1908498" y="1396929"/>
            <a:ext cx="8283130" cy="49996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609600" y="3244209"/>
              <a:ext cx="31694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Unique Programs Addressing Tech Uptake Capacity at SME’s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98636" y="3244209"/>
              <a:ext cx="35978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University-based innovations that can be transferred, unique facilities and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743866" y="6224572"/>
              <a:ext cx="2612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48021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Linking Programs to Connect Elements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8902" y="1452778"/>
            <a:ext cx="11896395" cy="5257798"/>
            <a:chOff x="322784" y="1524890"/>
            <a:chExt cx="10851721" cy="5231828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545717671"/>
                </p:ext>
              </p:extLst>
            </p:nvPr>
          </p:nvGraphicFramePr>
          <p:xfrm>
            <a:off x="1766781" y="1524890"/>
            <a:ext cx="7555752" cy="497491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322784" y="3363046"/>
              <a:ext cx="3173448" cy="643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Training and Manpower Programs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38716" y="3363046"/>
              <a:ext cx="3335789" cy="918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Research Universities</a:t>
              </a:r>
            </a:p>
            <a:p>
              <a:r>
                <a:rPr lang="en-US" b="1" dirty="0"/>
                <a:t>Incubators, Accelerators </a:t>
              </a:r>
            </a:p>
            <a:p>
              <a:r>
                <a:rPr lang="en-US" b="1" dirty="0"/>
                <a:t>Tech Supportive Infrastructure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55711" y="6389210"/>
              <a:ext cx="8308037" cy="367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Programmatic Funds (TAP, Government); Seed, Angel, Venture; Traditional 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938336" y="3276938"/>
            <a:ext cx="1597463" cy="1574451"/>
            <a:chOff x="5961594" y="3304056"/>
            <a:chExt cx="978408" cy="1000670"/>
          </a:xfr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grpSpPr>
        <p:sp>
          <p:nvSpPr>
            <p:cNvPr id="11" name="Circular Arrow 10"/>
            <p:cNvSpPr/>
            <p:nvPr/>
          </p:nvSpPr>
          <p:spPr bwMode="auto">
            <a:xfrm>
              <a:off x="5961594" y="3326318"/>
              <a:ext cx="978408" cy="978408"/>
            </a:xfrm>
            <a:prstGeom prst="circular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Circular Arrow 11"/>
            <p:cNvSpPr/>
            <p:nvPr/>
          </p:nvSpPr>
          <p:spPr bwMode="auto">
            <a:xfrm flipH="1" flipV="1">
              <a:off x="5961594" y="3304056"/>
              <a:ext cx="978408" cy="978408"/>
            </a:xfrm>
            <a:prstGeom prst="circularArrow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1616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Program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Programs for Existing SME’s</a:t>
            </a:r>
          </a:p>
          <a:p>
            <a:pPr lvl="1"/>
            <a:r>
              <a:rPr lang="en-US" dirty="0"/>
              <a:t>Limited Programs Exist</a:t>
            </a:r>
          </a:p>
          <a:p>
            <a:pPr lvl="1"/>
            <a:r>
              <a:rPr lang="en-US" dirty="0"/>
              <a:t>Broaden Program Portfolio – especially ones that link elements</a:t>
            </a:r>
          </a:p>
          <a:p>
            <a:r>
              <a:rPr lang="en-US" dirty="0"/>
              <a:t>Connect Talent, Assets, Capital Through Programs Supporting</a:t>
            </a:r>
          </a:p>
          <a:p>
            <a:pPr lvl="1"/>
            <a:r>
              <a:rPr lang="en-US" dirty="0"/>
              <a:t>Action </a:t>
            </a:r>
          </a:p>
          <a:p>
            <a:pPr lvl="1"/>
            <a:r>
              <a:rPr lang="en-US" dirty="0"/>
              <a:t>Coordination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38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 Programs - SME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549400"/>
            <a:ext cx="11582400" cy="51435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Subsidy Programs for SME’s to:</a:t>
            </a:r>
          </a:p>
          <a:p>
            <a:r>
              <a:rPr lang="en-US" sz="3200" dirty="0"/>
              <a:t>Access resources, e.g., testing, </a:t>
            </a:r>
            <a:r>
              <a:rPr lang="en-US" sz="3200" dirty="0" err="1"/>
              <a:t>r&amp;d</a:t>
            </a:r>
            <a:r>
              <a:rPr lang="en-US" sz="3200" dirty="0"/>
              <a:t> or training support at universities – voucher program?</a:t>
            </a:r>
          </a:p>
          <a:p>
            <a:r>
              <a:rPr lang="en-US" sz="3200" dirty="0"/>
              <a:t>Receive I&amp;E support via accelerators and incubators, e.g., pivot and new product/business expansion</a:t>
            </a:r>
          </a:p>
          <a:p>
            <a:r>
              <a:rPr lang="en-US" sz="3200" dirty="0"/>
              <a:t>Connect to government-supported programs, e.g., technical internships in disciplines of economic importance</a:t>
            </a:r>
          </a:p>
          <a:p>
            <a:r>
              <a:rPr lang="en-US" sz="3200" dirty="0"/>
              <a:t>Receive better capital access by participation in risk-reducing I&amp;E programs</a:t>
            </a:r>
          </a:p>
          <a:p>
            <a:endParaRPr lang="en-US" sz="3200" dirty="0"/>
          </a:p>
          <a:p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4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97877"/>
            <a:ext cx="11193194" cy="990600"/>
          </a:xfrm>
        </p:spPr>
        <p:txBody>
          <a:bodyPr/>
          <a:lstStyle/>
          <a:p>
            <a:r>
              <a:rPr lang="en-US" dirty="0"/>
              <a:t>Innovation Programs – continued</a:t>
            </a:r>
            <a:br>
              <a:rPr lang="en-US" dirty="0"/>
            </a:br>
            <a:r>
              <a:rPr lang="en-US" dirty="0"/>
              <a:t>Action Focused SME Partnerships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06600"/>
            <a:ext cx="11193194" cy="463335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Enhanced Programs in Tech Transfer</a:t>
            </a:r>
          </a:p>
          <a:p>
            <a:r>
              <a:rPr lang="en-US" sz="3200" dirty="0"/>
              <a:t>Link training programs with </a:t>
            </a:r>
            <a:r>
              <a:rPr lang="en-US" sz="3200" dirty="0" err="1"/>
              <a:t>tt</a:t>
            </a:r>
            <a:r>
              <a:rPr lang="en-US" sz="3200" dirty="0"/>
              <a:t>-based SME support (e.g. MBA woman entrepreneurs as simultaneous EIR-opportunity on behalf of SME)</a:t>
            </a:r>
          </a:p>
          <a:p>
            <a:r>
              <a:rPr lang="en-US" sz="3200" dirty="0"/>
              <a:t>Funds support for engagement</a:t>
            </a:r>
          </a:p>
          <a:p>
            <a:pPr lvl="1"/>
            <a:r>
              <a:rPr lang="en-US" sz="3000" dirty="0"/>
              <a:t>Prototype / proof of application with SME’s wanting to adopt university technology to enhance or extend product offerings</a:t>
            </a:r>
          </a:p>
          <a:p>
            <a:pPr lvl="1"/>
            <a:r>
              <a:rPr lang="en-US" sz="3000" dirty="0"/>
              <a:t>Include student or postdoc support and SME hiring to create technology carrier and enhance SME uptake capability</a:t>
            </a:r>
          </a:p>
          <a:p>
            <a:pPr lvl="1"/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3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17927"/>
            <a:ext cx="10972800" cy="990600"/>
          </a:xfrm>
        </p:spPr>
        <p:txBody>
          <a:bodyPr/>
          <a:lstStyle/>
          <a:p>
            <a:pPr algn="ctr"/>
            <a:r>
              <a:rPr lang="en-US" dirty="0"/>
              <a:t>Technology Based Economic Development</a:t>
            </a:r>
            <a:br>
              <a:rPr lang="en-US" dirty="0"/>
            </a:br>
            <a:r>
              <a:rPr lang="en-US" dirty="0"/>
              <a:t>Design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6065"/>
            <a:ext cx="11319803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Economies are beginning to focus on a “Grow Our Own” strategy. In light of today’s view of the future:</a:t>
            </a:r>
          </a:p>
          <a:p>
            <a:pPr marL="279400" indent="0">
              <a:buNone/>
            </a:pPr>
            <a:r>
              <a:rPr lang="en-US" dirty="0"/>
              <a:t>Overlay I/E and Retention in our TBED thinking</a:t>
            </a:r>
          </a:p>
          <a:p>
            <a:pPr marL="279400" indent="0">
              <a:buNone/>
            </a:pPr>
            <a:r>
              <a:rPr lang="en-US" dirty="0"/>
              <a:t>Bridge the gap between I/E and Retention Ecosystems</a:t>
            </a:r>
          </a:p>
          <a:p>
            <a:pPr marL="279400" indent="0">
              <a:buNone/>
            </a:pPr>
            <a:r>
              <a:rPr lang="en-US" dirty="0"/>
              <a:t>Link Talent, Assets and Capital Resources</a:t>
            </a:r>
          </a:p>
          <a:p>
            <a:pPr marL="279400" indent="0">
              <a:buNone/>
            </a:pPr>
            <a:r>
              <a:rPr lang="en-US" dirty="0"/>
              <a:t>Align components to avoid duplication and sub-optimization</a:t>
            </a:r>
          </a:p>
          <a:p>
            <a:pPr marL="279400" indent="0">
              <a:buNone/>
            </a:pPr>
            <a:endParaRPr lang="en-US" dirty="0"/>
          </a:p>
        </p:txBody>
      </p:sp>
      <p:sp>
        <p:nvSpPr>
          <p:cNvPr id="5" name="Curved Right Arrow 4"/>
          <p:cNvSpPr/>
          <p:nvPr/>
        </p:nvSpPr>
        <p:spPr bwMode="auto">
          <a:xfrm>
            <a:off x="475957" y="4389413"/>
            <a:ext cx="267286" cy="52050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Curved Right Arrow 6"/>
          <p:cNvSpPr/>
          <p:nvPr/>
        </p:nvSpPr>
        <p:spPr bwMode="auto">
          <a:xfrm>
            <a:off x="475957" y="3770765"/>
            <a:ext cx="267286" cy="52050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Curved Right Arrow 8"/>
          <p:cNvSpPr/>
          <p:nvPr/>
        </p:nvSpPr>
        <p:spPr bwMode="auto">
          <a:xfrm>
            <a:off x="475957" y="4959923"/>
            <a:ext cx="267286" cy="520504"/>
          </a:xfrm>
          <a:prstGeom prst="curv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53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600" dirty="0"/>
              <a:t>Overlay I/E and Retention in our TBED thinking</a:t>
            </a:r>
          </a:p>
          <a:p>
            <a:pPr algn="ctr"/>
            <a:r>
              <a:rPr lang="en-US" sz="3600" dirty="0"/>
              <a:t>Often they are disjoint</a:t>
            </a:r>
          </a:p>
        </p:txBody>
      </p:sp>
    </p:spTree>
    <p:extLst>
      <p:ext uri="{BB962C8B-B14F-4D97-AF65-F5344CB8AC3E}">
        <p14:creationId xmlns:p14="http://schemas.microsoft.com/office/powerpoint/2010/main" val="96722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663" y="581617"/>
            <a:ext cx="10972800" cy="990600"/>
          </a:xfrm>
        </p:spPr>
        <p:txBody>
          <a:bodyPr/>
          <a:lstStyle/>
          <a:p>
            <a:pPr algn="ctr"/>
            <a:r>
              <a:rPr lang="en-US" dirty="0"/>
              <a:t>An Economy’s Needed Economic Development Focus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5115" y="3295080"/>
            <a:ext cx="316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Companies That Fill Gaps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61292" y="6396538"/>
            <a:ext cx="537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Expanding Companies &amp; Critical Industries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26116" y="3295080"/>
            <a:ext cx="3064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New Ventures in Cluster &amp; </a:t>
            </a:r>
          </a:p>
          <a:p>
            <a:pPr algn="ctr"/>
            <a:r>
              <a:rPr lang="en-US" b="1" dirty="0"/>
              <a:t>Emergent Areas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58347675"/>
              </p:ext>
            </p:extLst>
          </p:nvPr>
        </p:nvGraphicFramePr>
        <p:xfrm>
          <a:off x="1908498" y="1509469"/>
          <a:ext cx="8283130" cy="4999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836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5336"/>
            <a:ext cx="10972800" cy="990600"/>
          </a:xfrm>
        </p:spPr>
        <p:txBody>
          <a:bodyPr/>
          <a:lstStyle/>
          <a:p>
            <a:r>
              <a:rPr lang="en-US" dirty="0"/>
              <a:t>I&amp;E, Recruitment and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017" y="2212535"/>
            <a:ext cx="11470341" cy="4267200"/>
          </a:xfrm>
        </p:spPr>
        <p:txBody>
          <a:bodyPr/>
          <a:lstStyle/>
          <a:p>
            <a:r>
              <a:rPr lang="en-US" dirty="0"/>
              <a:t>If Theme is:				Grow Our Own</a:t>
            </a:r>
          </a:p>
          <a:p>
            <a:r>
              <a:rPr lang="en-US" dirty="0"/>
              <a:t>Subthemes are:</a:t>
            </a:r>
          </a:p>
          <a:p>
            <a:pPr lvl="1"/>
            <a:r>
              <a:rPr lang="en-US" dirty="0"/>
              <a:t>Complement Our Own:		Strategic Recruitment to Fill Gaps</a:t>
            </a:r>
          </a:p>
          <a:p>
            <a:pPr lvl="1"/>
            <a:r>
              <a:rPr lang="en-US" dirty="0"/>
              <a:t>Create Our Own:			Build Upon on I&amp;E Activity</a:t>
            </a:r>
          </a:p>
          <a:p>
            <a:pPr lvl="1"/>
            <a:r>
              <a:rPr lang="en-US" dirty="0"/>
              <a:t>Keep Our Own:			Increase Emphasis on Retention		</a:t>
            </a:r>
          </a:p>
          <a:p>
            <a:pPr marL="457200" lvl="1" indent="0" algn="ctr">
              <a:buNone/>
            </a:pPr>
            <a:r>
              <a:rPr lang="en-US" b="1" u="sng" dirty="0"/>
              <a:t>All Recruitments &amp; Startups Require Retention!!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6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07963" y="3624166"/>
            <a:ext cx="11268222" cy="1500187"/>
          </a:xfrm>
        </p:spPr>
        <p:txBody>
          <a:bodyPr/>
          <a:lstStyle/>
          <a:p>
            <a:pPr algn="ctr"/>
            <a:r>
              <a:rPr lang="en-US" sz="3600" dirty="0"/>
              <a:t>Bridge I/E and Retention Ecosystems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Innovation Applies Beyond Startups  &amp; Employment Growth Takes Time</a:t>
            </a:r>
          </a:p>
        </p:txBody>
      </p:sp>
    </p:spTree>
    <p:extLst>
      <p:ext uri="{BB962C8B-B14F-4D97-AF65-F5344CB8AC3E}">
        <p14:creationId xmlns:p14="http://schemas.microsoft.com/office/powerpoint/2010/main" val="123446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time examples</a:t>
            </a:r>
          </a:p>
        </p:txBody>
      </p:sp>
      <p:pic>
        <p:nvPicPr>
          <p:cNvPr id="2050" name="Picture 2" descr="http://www.gaborcselle.com/blog/images/headcount_yh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02" y="1694822"/>
            <a:ext cx="5631806" cy="379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7102" y="5454453"/>
            <a:ext cx="5848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Tales of Creation, </a:t>
            </a:r>
          </a:p>
          <a:p>
            <a:r>
              <a:rPr lang="en-US" b="1" dirty="0"/>
              <a:t>Gabor, </a:t>
            </a:r>
            <a:r>
              <a:rPr lang="en-US" b="1" dirty="0" err="1"/>
              <a:t>Cselle</a:t>
            </a:r>
            <a:r>
              <a:rPr lang="en-US" b="1" dirty="0"/>
              <a:t>: Blog Post for Saturday, Feb. 18, 2006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5297171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Public Data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746" y="1694822"/>
            <a:ext cx="5843985" cy="351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29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443132"/>
            <a:ext cx="10972800" cy="990600"/>
          </a:xfrm>
        </p:spPr>
        <p:txBody>
          <a:bodyPr/>
          <a:lstStyle/>
          <a:p>
            <a:r>
              <a:rPr lang="en-US" dirty="0"/>
              <a:t>Need Startups To Survive ….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645" y="1277202"/>
            <a:ext cx="6482861" cy="523330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828800" y="6510505"/>
            <a:ext cx="1036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/>
              <a:t>National Governors Association: Growing State Economies Policy Framework, 2013</a:t>
            </a:r>
          </a:p>
        </p:txBody>
      </p:sp>
    </p:spTree>
    <p:extLst>
      <p:ext uri="{BB962C8B-B14F-4D97-AF65-F5344CB8AC3E}">
        <p14:creationId xmlns:p14="http://schemas.microsoft.com/office/powerpoint/2010/main" val="114457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80" y="519193"/>
            <a:ext cx="10972800" cy="990600"/>
          </a:xfrm>
        </p:spPr>
        <p:txBody>
          <a:bodyPr/>
          <a:lstStyle/>
          <a:p>
            <a:pPr algn="ctr"/>
            <a:r>
              <a:rPr lang="en-US" dirty="0"/>
              <a:t>… To Thrive </a:t>
            </a:r>
            <a:br>
              <a:rPr lang="en-US" dirty="0"/>
            </a:br>
            <a:r>
              <a:rPr lang="en-US" sz="3200" dirty="0"/>
              <a:t>Accumulation of High Growth Companies Drives TBED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60" y="1625183"/>
            <a:ext cx="10754520" cy="50699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28800" y="6510505"/>
            <a:ext cx="1036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b="1" dirty="0"/>
              <a:t>National Governors Association: Growing State Economies Policy Framework, 2013</a:t>
            </a:r>
          </a:p>
        </p:txBody>
      </p:sp>
    </p:spTree>
    <p:extLst>
      <p:ext uri="{BB962C8B-B14F-4D97-AF65-F5344CB8AC3E}">
        <p14:creationId xmlns:p14="http://schemas.microsoft.com/office/powerpoint/2010/main" val="2057508765"/>
      </p:ext>
    </p:extLst>
  </p:cSld>
  <p:clrMapOvr>
    <a:masterClrMapping/>
  </p:clrMapOvr>
</p:sld>
</file>

<file path=ppt/theme/theme1.xml><?xml version="1.0" encoding="utf-8"?>
<a:theme xmlns:a="http://schemas.openxmlformats.org/drawingml/2006/main" name="Pixel design template">
  <a:themeElements>
    <a:clrScheme name="Pixel design template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 design 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design template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design template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design template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design template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design template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design template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design template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 BEST Update With Universities</Template>
  <TotalTime>2584</TotalTime>
  <Words>453</Words>
  <Application>Microsoft Office PowerPoint</Application>
  <PresentationFormat>Widescreen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Black</vt:lpstr>
      <vt:lpstr>Calibri</vt:lpstr>
      <vt:lpstr>Comic Sans MS</vt:lpstr>
      <vt:lpstr>Sylfaen</vt:lpstr>
      <vt:lpstr>Times New Roman</vt:lpstr>
      <vt:lpstr>Wingdings</vt:lpstr>
      <vt:lpstr>Pixel design template</vt:lpstr>
      <vt:lpstr>Rethinking Economic Development</vt:lpstr>
      <vt:lpstr>Technology Based Economic Development Design Thoughts</vt:lpstr>
      <vt:lpstr>PowerPoint Presentation</vt:lpstr>
      <vt:lpstr>An Economy’s Needed Economic Development Focus</vt:lpstr>
      <vt:lpstr>I&amp;E, Recruitment and Retention</vt:lpstr>
      <vt:lpstr>PowerPoint Presentation</vt:lpstr>
      <vt:lpstr>Growth in time examples</vt:lpstr>
      <vt:lpstr>Need Startups To Survive ….</vt:lpstr>
      <vt:lpstr>… To Thrive  Accumulation of High Growth Companies Drives TBED</vt:lpstr>
      <vt:lpstr>Who Minds the Gaps?</vt:lpstr>
      <vt:lpstr>Linking &amp; Pilot Programs Connecting   Talent, Assets and Capital Into Innovation Action</vt:lpstr>
      <vt:lpstr>Innovation-side Technology  Based Economic Development Efforts</vt:lpstr>
      <vt:lpstr>Linking Programs to Connect Elements</vt:lpstr>
      <vt:lpstr>Innovation Program Gaps</vt:lpstr>
      <vt:lpstr>Innovation Programs - SME Examples</vt:lpstr>
      <vt:lpstr>Innovation Programs – continued Action Focused SME Partnerships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to Rethinking OR InC</dc:title>
  <dc:creator>Patrick Jones</dc:creator>
  <cp:lastModifiedBy>Patrick Jones</cp:lastModifiedBy>
  <cp:revision>84</cp:revision>
  <dcterms:created xsi:type="dcterms:W3CDTF">2016-03-08T17:39:39Z</dcterms:created>
  <dcterms:modified xsi:type="dcterms:W3CDTF">2017-01-20T09:44:12Z</dcterms:modified>
</cp:coreProperties>
</file>